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ubik Medium"/>
      <p:regular r:id="rId23"/>
      <p:bold r:id="rId24"/>
      <p:italic r:id="rId25"/>
      <p:boldItalic r:id="rId26"/>
    </p:embeddedFont>
    <p:embeddedFont>
      <p:font typeface="Rubik Light"/>
      <p:regular r:id="rId27"/>
      <p:bold r:id="rId28"/>
      <p:italic r:id="rId29"/>
      <p:boldItalic r:id="rId30"/>
    </p:embeddedFont>
    <p:embeddedFont>
      <p:font typeface="Rubik"/>
      <p:regular r:id="rId31"/>
      <p:bold r:id="rId32"/>
      <p:italic r:id="rId33"/>
      <p:boldItalic r:id="rId34"/>
    </p:embeddedFont>
    <p:embeddedFont>
      <p:font typeface="Rubik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9" roundtripDataSignature="AMtx7mhAg4SWMsTW6ARV3pbq0fnRQQDm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ubikMedium-bold.fntdata"/><Relationship Id="rId23" Type="http://schemas.openxmlformats.org/officeDocument/2006/relationships/font" Target="fonts/Rubik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Medium-boldItalic.fntdata"/><Relationship Id="rId25" Type="http://schemas.openxmlformats.org/officeDocument/2006/relationships/font" Target="fonts/RubikMedium-italic.fntdata"/><Relationship Id="rId28" Type="http://schemas.openxmlformats.org/officeDocument/2006/relationships/font" Target="fonts/RubikLight-bold.fntdata"/><Relationship Id="rId27" Type="http://schemas.openxmlformats.org/officeDocument/2006/relationships/font" Target="fonts/Rubik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regular.fntdata"/><Relationship Id="rId30" Type="http://schemas.openxmlformats.org/officeDocument/2006/relationships/font" Target="fonts/RubikLight-boldItalic.fntdata"/><Relationship Id="rId11" Type="http://schemas.openxmlformats.org/officeDocument/2006/relationships/slide" Target="slides/slide6.xml"/><Relationship Id="rId33" Type="http://schemas.openxmlformats.org/officeDocument/2006/relationships/font" Target="fonts/Rubik-italic.fntdata"/><Relationship Id="rId10" Type="http://schemas.openxmlformats.org/officeDocument/2006/relationships/slide" Target="slides/slide5.xml"/><Relationship Id="rId32" Type="http://schemas.openxmlformats.org/officeDocument/2006/relationships/font" Target="fonts/Rubik-bold.fntdata"/><Relationship Id="rId13" Type="http://schemas.openxmlformats.org/officeDocument/2006/relationships/slide" Target="slides/slide8.xml"/><Relationship Id="rId35" Type="http://schemas.openxmlformats.org/officeDocument/2006/relationships/font" Target="fonts/RubikSemiBold-regular.fntdata"/><Relationship Id="rId12" Type="http://schemas.openxmlformats.org/officeDocument/2006/relationships/slide" Target="slides/slide7.xml"/><Relationship Id="rId34" Type="http://schemas.openxmlformats.org/officeDocument/2006/relationships/font" Target="fonts/Rubik-boldItalic.fntdata"/><Relationship Id="rId15" Type="http://schemas.openxmlformats.org/officeDocument/2006/relationships/slide" Target="slides/slide10.xml"/><Relationship Id="rId37" Type="http://schemas.openxmlformats.org/officeDocument/2006/relationships/font" Target="fonts/RubikSemiBold-italic.fntdata"/><Relationship Id="rId14" Type="http://schemas.openxmlformats.org/officeDocument/2006/relationships/slide" Target="slides/slide9.xml"/><Relationship Id="rId36" Type="http://schemas.openxmlformats.org/officeDocument/2006/relationships/font" Target="fonts/RubikSemiBold-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ubik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baad215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33baad215d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baad215d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33baad215d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baad215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3baad215d0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aad215d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3baad215d0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279b504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3279b5048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baad215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3baad215d0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baad215d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3baad215d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5ee86830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65ee868302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baad215d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33baad215d0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5ee8683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65ee86830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ec2985a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3ec2985a68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279b504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33279b5048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b96b932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3b96b932a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 name="Google Shape;1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github.com/farishadiqin/Kimia_Farma_Performance_Summary_2020-2023?tab=readme-ov-file" TargetMode="External"/><Relationship Id="rId9" Type="http://schemas.openxmlformats.org/officeDocument/2006/relationships/image" Target="../media/image1.png"/><Relationship Id="rId5" Type="http://schemas.openxmlformats.org/officeDocument/2006/relationships/hyperlink" Target="https://lookerstudio.google.com/reporting/d4dbb31a-71ad-401d-8e4c-3e7be7504877" TargetMode="External"/><Relationship Id="rId6" Type="http://schemas.openxmlformats.org/officeDocument/2006/relationships/hyperlink" Target="https://drive.google.com/drive/folders/111Zy_bD_hchCh76114G7djFsLgHP2bSm?usp=sharing" TargetMode="External"/><Relationship Id="rId7" Type="http://schemas.openxmlformats.org/officeDocument/2006/relationships/hyperlink" Target="https://console.cloud.google.com/bigquery?project=rakamin-kf-analytics-451715&amp;ws=!1m10!1m4!4m3!1srakamin-kf-analytics-451715!2skimia_farma!3skimia_farma_gabungan!1m4!1m3!1srakamin-kf-analytics-451715!2sbquxjob_3c551913_195324fff06!3sasia-southeast2" TargetMode="External"/><Relationship Id="rId8" Type="http://schemas.openxmlformats.org/officeDocument/2006/relationships/hyperlink" Target="https://console.cloud.google.com/bigquery?project=rakamin-kf-analytics-451715&amp;ws=!1m10!1m4!4m3!1srakamin-kf-analytics-451715!2skimia_farma!3skimia_farma_gabungan!1m4!1m3!1srakamin-kf-analytics-451715!2sbquxjob_3c551913_195324fff06!3sasia-southeast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3.jp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hyperlink" Target="http://www.linkedin.com/in/mfariz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hyperlink" Target="https://drive.google.com/file/d/1mS2rlVKnRIMcAPmbsxRRdxUiD_tk8voW/view?usp=sharing" TargetMode="External"/><Relationship Id="rId6" Type="http://schemas.openxmlformats.org/officeDocument/2006/relationships/hyperlink" Target="https://drive.google.com/file/d/143O4-iUyawF9McbMYPVyXqbnhPPI1QqC/view?usp=sharing" TargetMode="External"/><Relationship Id="rId7"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27.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5.png"/><Relationship Id="rId6" Type="http://schemas.openxmlformats.org/officeDocument/2006/relationships/image" Target="../media/image33.png"/><Relationship Id="rId7" Type="http://schemas.openxmlformats.org/officeDocument/2006/relationships/image" Target="../media/image12.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
          <p:cNvSpPr txBox="1"/>
          <p:nvPr/>
        </p:nvSpPr>
        <p:spPr>
          <a:xfrm>
            <a:off x="517900" y="1898800"/>
            <a:ext cx="7679400" cy="12315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1" lang="en" sz="3400">
                <a:solidFill>
                  <a:schemeClr val="lt1"/>
                </a:solidFill>
                <a:latin typeface="Rubik"/>
                <a:ea typeface="Rubik"/>
                <a:cs typeface="Rubik"/>
                <a:sym typeface="Rubik"/>
              </a:rPr>
              <a:t>KIMIA FARMA PERFORMANCE SUMMARY 2020-2023</a:t>
            </a:r>
            <a:endParaRPr b="0" i="0" sz="900" u="none" cap="none" strike="noStrik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lt1"/>
                </a:solidFill>
                <a:latin typeface="Rubik SemiBold"/>
                <a:ea typeface="Rubik SemiBold"/>
                <a:cs typeface="Rubik SemiBold"/>
                <a:sym typeface="Rubik SemiBold"/>
              </a:rPr>
              <a:t>Kimia Farma - Big Data Analytics</a:t>
            </a:r>
            <a:endParaRPr b="0" i="0" sz="2500" u="none" cap="none" strike="noStrik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960500" cy="9543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Rubik Light"/>
                <a:ea typeface="Rubik Light"/>
                <a:cs typeface="Rubik Light"/>
                <a:sym typeface="Rubik Light"/>
              </a:rPr>
              <a:t>Presented by</a:t>
            </a:r>
            <a:endParaRPr b="0" i="0" sz="2000" u="none" cap="none" strike="noStrike">
              <a:solidFill>
                <a:schemeClr val="lt1"/>
              </a:solidFill>
              <a:latin typeface="Rubik Light"/>
              <a:ea typeface="Rubik Light"/>
              <a:cs typeface="Rubik Light"/>
              <a:sym typeface="Rubik Light"/>
            </a:endParaRPr>
          </a:p>
          <a:p>
            <a:pPr indent="0" lvl="0" marL="0" marR="0" rtl="0" algn="l">
              <a:lnSpc>
                <a:spcPct val="100000"/>
              </a:lnSpc>
              <a:spcBef>
                <a:spcPts val="0"/>
              </a:spcBef>
              <a:spcAft>
                <a:spcPts val="0"/>
              </a:spcAft>
              <a:buClr>
                <a:srgbClr val="000000"/>
              </a:buClr>
              <a:buSzPts val="2000"/>
              <a:buFont typeface="Arial"/>
              <a:buNone/>
            </a:pPr>
            <a:r>
              <a:rPr lang="en" sz="3000">
                <a:solidFill>
                  <a:schemeClr val="lt1"/>
                </a:solidFill>
                <a:latin typeface="Rubik Light"/>
                <a:ea typeface="Rubik Light"/>
                <a:cs typeface="Rubik Light"/>
                <a:sym typeface="Rubik Light"/>
              </a:rPr>
              <a:t>Muhammad Fariz Shadiqin</a:t>
            </a:r>
            <a:endParaRPr b="0" i="0" sz="3000" u="none" cap="none" strike="noStrike">
              <a:solidFill>
                <a:schemeClr val="lt1"/>
              </a:solidFill>
              <a:latin typeface="Rubik Light"/>
              <a:ea typeface="Rubik Light"/>
              <a:cs typeface="Rubik Light"/>
              <a:sym typeface="Rubik Light"/>
            </a:endParaRPr>
          </a:p>
        </p:txBody>
      </p:sp>
      <p:pic>
        <p:nvPicPr>
          <p:cNvPr id="61" name="Google Shape;61;p1"/>
          <p:cNvPicPr preferRelativeResize="0"/>
          <p:nvPr/>
        </p:nvPicPr>
        <p:blipFill rotWithShape="1">
          <a:blip r:embed="rId5">
            <a:alphaModFix/>
          </a:blip>
          <a:srcRect b="0" l="0" r="0" t="0"/>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g33baad215d0_0_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2" name="Google Shape;172;g33baad215d0_0_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3" name="Google Shape;173;g33baad215d0_0_8"/>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2.	Tabel Analisa</a:t>
            </a:r>
            <a:endParaRPr b="1" i="0" sz="2700" u="none" cap="none" strike="noStrike">
              <a:solidFill>
                <a:srgbClr val="000000"/>
              </a:solidFill>
              <a:latin typeface="Rubik"/>
              <a:ea typeface="Rubik"/>
              <a:cs typeface="Rubik"/>
              <a:sym typeface="Rubik"/>
            </a:endParaRPr>
          </a:p>
        </p:txBody>
      </p:sp>
      <p:pic>
        <p:nvPicPr>
          <p:cNvPr id="174" name="Google Shape;174;g33baad215d0_0_8"/>
          <p:cNvPicPr preferRelativeResize="0"/>
          <p:nvPr/>
        </p:nvPicPr>
        <p:blipFill>
          <a:blip r:embed="rId5">
            <a:alphaModFix/>
          </a:blip>
          <a:stretch>
            <a:fillRect/>
          </a:stretch>
        </p:blipFill>
        <p:spPr>
          <a:xfrm>
            <a:off x="340501" y="900100"/>
            <a:ext cx="3840481" cy="1920239"/>
          </a:xfrm>
          <a:prstGeom prst="rect">
            <a:avLst/>
          </a:prstGeom>
          <a:noFill/>
          <a:ln>
            <a:noFill/>
          </a:ln>
        </p:spPr>
      </p:pic>
      <p:pic>
        <p:nvPicPr>
          <p:cNvPr id="175" name="Google Shape;175;g33baad215d0_0_8"/>
          <p:cNvPicPr preferRelativeResize="0"/>
          <p:nvPr/>
        </p:nvPicPr>
        <p:blipFill>
          <a:blip r:embed="rId6">
            <a:alphaModFix/>
          </a:blip>
          <a:stretch>
            <a:fillRect/>
          </a:stretch>
        </p:blipFill>
        <p:spPr>
          <a:xfrm>
            <a:off x="4963028" y="900101"/>
            <a:ext cx="3840481" cy="1920239"/>
          </a:xfrm>
          <a:prstGeom prst="rect">
            <a:avLst/>
          </a:prstGeom>
          <a:noFill/>
          <a:ln>
            <a:noFill/>
          </a:ln>
        </p:spPr>
      </p:pic>
      <p:pic>
        <p:nvPicPr>
          <p:cNvPr id="176" name="Google Shape;176;g33baad215d0_0_8"/>
          <p:cNvPicPr preferRelativeResize="0"/>
          <p:nvPr/>
        </p:nvPicPr>
        <p:blipFill>
          <a:blip r:embed="rId7">
            <a:alphaModFix/>
          </a:blip>
          <a:stretch>
            <a:fillRect/>
          </a:stretch>
        </p:blipFill>
        <p:spPr>
          <a:xfrm>
            <a:off x="340500" y="3136750"/>
            <a:ext cx="3840481" cy="1920239"/>
          </a:xfrm>
          <a:prstGeom prst="rect">
            <a:avLst/>
          </a:prstGeom>
          <a:noFill/>
          <a:ln>
            <a:noFill/>
          </a:ln>
        </p:spPr>
      </p:pic>
      <p:pic>
        <p:nvPicPr>
          <p:cNvPr id="177" name="Google Shape;177;g33baad215d0_0_8"/>
          <p:cNvPicPr preferRelativeResize="0"/>
          <p:nvPr/>
        </p:nvPicPr>
        <p:blipFill>
          <a:blip r:embed="rId8">
            <a:alphaModFix/>
          </a:blip>
          <a:stretch>
            <a:fillRect/>
          </a:stretch>
        </p:blipFill>
        <p:spPr>
          <a:xfrm>
            <a:off x="4963019" y="3136750"/>
            <a:ext cx="3840481" cy="1920240"/>
          </a:xfrm>
          <a:prstGeom prst="rect">
            <a:avLst/>
          </a:prstGeom>
          <a:noFill/>
          <a:ln>
            <a:noFill/>
          </a:ln>
        </p:spPr>
      </p:pic>
      <p:sp>
        <p:nvSpPr>
          <p:cNvPr id="178" name="Google Shape;178;g33baad215d0_0_8"/>
          <p:cNvSpPr txBox="1"/>
          <p:nvPr/>
        </p:nvSpPr>
        <p:spPr>
          <a:xfrm>
            <a:off x="340500" y="568800"/>
            <a:ext cx="2287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Table final_transaction</a:t>
            </a:r>
            <a:endParaRPr b="1">
              <a:solidFill>
                <a:schemeClr val="dk2"/>
              </a:solidFill>
            </a:endParaRPr>
          </a:p>
        </p:txBody>
      </p:sp>
      <p:sp>
        <p:nvSpPr>
          <p:cNvPr id="179" name="Google Shape;179;g33baad215d0_0_8"/>
          <p:cNvSpPr txBox="1"/>
          <p:nvPr/>
        </p:nvSpPr>
        <p:spPr>
          <a:xfrm>
            <a:off x="4963025" y="568803"/>
            <a:ext cx="3273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Table inventory</a:t>
            </a:r>
            <a:endParaRPr b="1">
              <a:solidFill>
                <a:schemeClr val="dk2"/>
              </a:solidFill>
            </a:endParaRPr>
          </a:p>
        </p:txBody>
      </p:sp>
      <p:sp>
        <p:nvSpPr>
          <p:cNvPr id="180" name="Google Shape;180;g33baad215d0_0_8"/>
          <p:cNvSpPr txBox="1"/>
          <p:nvPr/>
        </p:nvSpPr>
        <p:spPr>
          <a:xfrm>
            <a:off x="340500" y="2795012"/>
            <a:ext cx="3273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Table kantor_cabang</a:t>
            </a:r>
            <a:endParaRPr b="1">
              <a:solidFill>
                <a:schemeClr val="dk2"/>
              </a:solidFill>
            </a:endParaRPr>
          </a:p>
        </p:txBody>
      </p:sp>
      <p:sp>
        <p:nvSpPr>
          <p:cNvPr id="181" name="Google Shape;181;g33baad215d0_0_8"/>
          <p:cNvSpPr txBox="1"/>
          <p:nvPr/>
        </p:nvSpPr>
        <p:spPr>
          <a:xfrm>
            <a:off x="4963025" y="2795012"/>
            <a:ext cx="32730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Table product </a:t>
            </a:r>
            <a:endParaRPr b="1">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33baad215d0_0_3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87" name="Google Shape;187;g33baad215d0_0_3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8" name="Google Shape;188;g33baad215d0_0_30"/>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3</a:t>
            </a:r>
            <a:r>
              <a:rPr b="1" lang="en" sz="2700">
                <a:latin typeface="Rubik"/>
                <a:ea typeface="Rubik"/>
                <a:cs typeface="Rubik"/>
                <a:sym typeface="Rubik"/>
              </a:rPr>
              <a:t>.	BigQuery Syntax</a:t>
            </a:r>
            <a:endParaRPr b="1" i="0" sz="2700" u="none" cap="none" strike="noStrike">
              <a:solidFill>
                <a:srgbClr val="000000"/>
              </a:solidFill>
              <a:latin typeface="Rubik"/>
              <a:ea typeface="Rubik"/>
              <a:cs typeface="Rubik"/>
              <a:sym typeface="Rubik"/>
            </a:endParaRPr>
          </a:p>
        </p:txBody>
      </p:sp>
      <p:pic>
        <p:nvPicPr>
          <p:cNvPr id="189" name="Google Shape;189;g33baad215d0_0_30"/>
          <p:cNvPicPr preferRelativeResize="0"/>
          <p:nvPr/>
        </p:nvPicPr>
        <p:blipFill>
          <a:blip r:embed="rId5">
            <a:alphaModFix/>
          </a:blip>
          <a:stretch>
            <a:fillRect/>
          </a:stretch>
        </p:blipFill>
        <p:spPr>
          <a:xfrm>
            <a:off x="2212600" y="726925"/>
            <a:ext cx="4718776" cy="1522344"/>
          </a:xfrm>
          <a:prstGeom prst="rect">
            <a:avLst/>
          </a:prstGeom>
          <a:noFill/>
          <a:ln>
            <a:noFill/>
          </a:ln>
        </p:spPr>
      </p:pic>
      <p:pic>
        <p:nvPicPr>
          <p:cNvPr id="190" name="Google Shape;190;g33baad215d0_0_30"/>
          <p:cNvPicPr preferRelativeResize="0"/>
          <p:nvPr/>
        </p:nvPicPr>
        <p:blipFill>
          <a:blip r:embed="rId6">
            <a:alphaModFix/>
          </a:blip>
          <a:stretch>
            <a:fillRect/>
          </a:stretch>
        </p:blipFill>
        <p:spPr>
          <a:xfrm>
            <a:off x="2212600" y="2269477"/>
            <a:ext cx="4718776" cy="27000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33baad215d0_0_4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6" name="Google Shape;196;g33baad215d0_0_4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7" name="Google Shape;197;g33baad215d0_0_46"/>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3.	BigQuery Syntax</a:t>
            </a:r>
            <a:endParaRPr b="1" i="0" sz="2700" u="none" cap="none" strike="noStrike">
              <a:solidFill>
                <a:srgbClr val="000000"/>
              </a:solidFill>
              <a:latin typeface="Rubik"/>
              <a:ea typeface="Rubik"/>
              <a:cs typeface="Rubik"/>
              <a:sym typeface="Rubik"/>
            </a:endParaRPr>
          </a:p>
        </p:txBody>
      </p:sp>
      <p:pic>
        <p:nvPicPr>
          <p:cNvPr id="198" name="Google Shape;198;g33baad215d0_0_46"/>
          <p:cNvPicPr preferRelativeResize="0"/>
          <p:nvPr/>
        </p:nvPicPr>
        <p:blipFill rotWithShape="1">
          <a:blip r:embed="rId5">
            <a:alphaModFix/>
          </a:blip>
          <a:srcRect b="0" l="0" r="47198" t="0"/>
          <a:stretch/>
        </p:blipFill>
        <p:spPr>
          <a:xfrm>
            <a:off x="549850" y="855925"/>
            <a:ext cx="3919022" cy="3005275"/>
          </a:xfrm>
          <a:prstGeom prst="rect">
            <a:avLst/>
          </a:prstGeom>
          <a:noFill/>
          <a:ln>
            <a:noFill/>
          </a:ln>
        </p:spPr>
      </p:pic>
      <p:pic>
        <p:nvPicPr>
          <p:cNvPr id="199" name="Google Shape;199;g33baad215d0_0_46"/>
          <p:cNvPicPr preferRelativeResize="0"/>
          <p:nvPr/>
        </p:nvPicPr>
        <p:blipFill rotWithShape="1">
          <a:blip r:embed="rId6">
            <a:alphaModFix/>
          </a:blip>
          <a:srcRect b="0" l="0" r="45533" t="20432"/>
          <a:stretch/>
        </p:blipFill>
        <p:spPr>
          <a:xfrm>
            <a:off x="4584327" y="855925"/>
            <a:ext cx="4009825" cy="3005274"/>
          </a:xfrm>
          <a:prstGeom prst="rect">
            <a:avLst/>
          </a:prstGeom>
          <a:noFill/>
          <a:ln>
            <a:noFill/>
          </a:ln>
        </p:spPr>
      </p:pic>
      <p:sp>
        <p:nvSpPr>
          <p:cNvPr id="200" name="Google Shape;200;g33baad215d0_0_46"/>
          <p:cNvSpPr txBox="1"/>
          <p:nvPr/>
        </p:nvSpPr>
        <p:spPr>
          <a:xfrm>
            <a:off x="549850" y="4051700"/>
            <a:ext cx="80442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eorgia"/>
                <a:ea typeface="Georgia"/>
                <a:cs typeface="Georgia"/>
                <a:sym typeface="Georgia"/>
              </a:rPr>
              <a:t>Rename the "rating" column to distinguish between customer ratings for transactions (found in the final_transaction table) and customer ratings for branches (found in the branch_office table).</a:t>
            </a:r>
            <a:endParaRPr>
              <a:solidFill>
                <a:schemeClr val="dk2"/>
              </a:solidFill>
              <a:latin typeface="Georgia"/>
              <a:ea typeface="Georgia"/>
              <a:cs typeface="Georgia"/>
              <a:sym typeface="Georgia"/>
            </a:endParaRPr>
          </a:p>
        </p:txBody>
      </p:sp>
      <p:sp>
        <p:nvSpPr>
          <p:cNvPr id="201" name="Google Shape;201;g33baad215d0_0_46"/>
          <p:cNvSpPr/>
          <p:nvPr/>
        </p:nvSpPr>
        <p:spPr>
          <a:xfrm>
            <a:off x="748600" y="847825"/>
            <a:ext cx="3697500" cy="28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g33baad215d0_0_46"/>
          <p:cNvSpPr/>
          <p:nvPr/>
        </p:nvSpPr>
        <p:spPr>
          <a:xfrm>
            <a:off x="4740475" y="2822100"/>
            <a:ext cx="3697500" cy="103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g33baad215d0_0_46"/>
          <p:cNvSpPr/>
          <p:nvPr/>
        </p:nvSpPr>
        <p:spPr>
          <a:xfrm>
            <a:off x="748600" y="1182075"/>
            <a:ext cx="3697500" cy="1077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g33baad215d0_0_46"/>
          <p:cNvSpPr/>
          <p:nvPr/>
        </p:nvSpPr>
        <p:spPr>
          <a:xfrm>
            <a:off x="748600" y="2307725"/>
            <a:ext cx="3697500" cy="14754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g33baad215d0_0_46"/>
          <p:cNvSpPr/>
          <p:nvPr/>
        </p:nvSpPr>
        <p:spPr>
          <a:xfrm>
            <a:off x="4740500" y="1689225"/>
            <a:ext cx="3697500" cy="10773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g33baad215d0_0_46"/>
          <p:cNvSpPr txBox="1"/>
          <p:nvPr/>
        </p:nvSpPr>
        <p:spPr>
          <a:xfrm>
            <a:off x="549850" y="4466350"/>
            <a:ext cx="78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eorgia"/>
                <a:ea typeface="Georgia"/>
                <a:cs typeface="Georgia"/>
                <a:sym typeface="Georgia"/>
              </a:rPr>
              <a:t>I also added several new columns, such as persentase_gross_laba, nett_sales, dan nett_profit.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33baad215d0_0_5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12" name="Google Shape;212;g33baad215d0_0_5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13" name="Google Shape;213;g33baad215d0_0_57"/>
          <p:cNvSpPr txBox="1"/>
          <p:nvPr/>
        </p:nvSpPr>
        <p:spPr>
          <a:xfrm>
            <a:off x="340500" y="147250"/>
            <a:ext cx="69771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3.	BigQuery Syntax</a:t>
            </a:r>
            <a:endParaRPr b="1" i="0" sz="2700" u="none" cap="none" strike="noStrike">
              <a:solidFill>
                <a:srgbClr val="000000"/>
              </a:solidFill>
              <a:latin typeface="Rubik"/>
              <a:ea typeface="Rubik"/>
              <a:cs typeface="Rubik"/>
              <a:sym typeface="Rubik"/>
            </a:endParaRPr>
          </a:p>
        </p:txBody>
      </p:sp>
      <p:pic>
        <p:nvPicPr>
          <p:cNvPr id="214" name="Google Shape;214;g33baad215d0_0_57"/>
          <p:cNvPicPr preferRelativeResize="0"/>
          <p:nvPr/>
        </p:nvPicPr>
        <p:blipFill>
          <a:blip r:embed="rId5">
            <a:alphaModFix/>
          </a:blip>
          <a:stretch>
            <a:fillRect/>
          </a:stretch>
        </p:blipFill>
        <p:spPr>
          <a:xfrm>
            <a:off x="1156463" y="827675"/>
            <a:ext cx="6831073" cy="3949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33279b50480_0_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20" name="Google Shape;220;g33279b50480_0_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21" name="Google Shape;221;g33279b50480_0_8"/>
          <p:cNvSpPr txBox="1"/>
          <p:nvPr/>
        </p:nvSpPr>
        <p:spPr>
          <a:xfrm>
            <a:off x="340500" y="147250"/>
            <a:ext cx="69771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3.	BigQuery Syntax</a:t>
            </a:r>
            <a:endParaRPr b="1" i="0" sz="2700" u="none" cap="none" strike="noStrike">
              <a:solidFill>
                <a:srgbClr val="000000"/>
              </a:solidFill>
              <a:latin typeface="Rubik"/>
              <a:ea typeface="Rubik"/>
              <a:cs typeface="Rubik"/>
              <a:sym typeface="Rubik"/>
            </a:endParaRPr>
          </a:p>
        </p:txBody>
      </p:sp>
      <p:pic>
        <p:nvPicPr>
          <p:cNvPr id="222" name="Google Shape;222;g33279b50480_0_8"/>
          <p:cNvPicPr preferRelativeResize="0"/>
          <p:nvPr/>
        </p:nvPicPr>
        <p:blipFill>
          <a:blip r:embed="rId5">
            <a:alphaModFix/>
          </a:blip>
          <a:stretch>
            <a:fillRect/>
          </a:stretch>
        </p:blipFill>
        <p:spPr>
          <a:xfrm>
            <a:off x="961300" y="789800"/>
            <a:ext cx="7221402" cy="3896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33baad215d0_0_6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28" name="Google Shape;228;g33baad215d0_0_6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29" name="Google Shape;229;g33baad215d0_0_67"/>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700">
                <a:latin typeface="Rubik"/>
                <a:ea typeface="Rubik"/>
                <a:cs typeface="Rubik"/>
                <a:sym typeface="Rubik"/>
              </a:rPr>
              <a:t>4</a:t>
            </a:r>
            <a:r>
              <a:rPr b="1" lang="en" sz="2700">
                <a:latin typeface="Rubik"/>
                <a:ea typeface="Rubik"/>
                <a:cs typeface="Rubik"/>
                <a:sym typeface="Rubik"/>
              </a:rPr>
              <a:t>.	Dashboard Performance Analytics</a:t>
            </a:r>
            <a:endParaRPr b="1" i="0" sz="2700" u="none" cap="none" strike="noStrike">
              <a:solidFill>
                <a:srgbClr val="000000"/>
              </a:solidFill>
              <a:latin typeface="Rubik"/>
              <a:ea typeface="Rubik"/>
              <a:cs typeface="Rubik"/>
              <a:sym typeface="Rubik"/>
            </a:endParaRPr>
          </a:p>
        </p:txBody>
      </p:sp>
      <p:pic>
        <p:nvPicPr>
          <p:cNvPr id="230" name="Google Shape;230;g33baad215d0_0_67"/>
          <p:cNvPicPr preferRelativeResize="0"/>
          <p:nvPr/>
        </p:nvPicPr>
        <p:blipFill>
          <a:blip r:embed="rId5">
            <a:alphaModFix/>
          </a:blip>
          <a:stretch>
            <a:fillRect/>
          </a:stretch>
        </p:blipFill>
        <p:spPr>
          <a:xfrm>
            <a:off x="850575" y="885825"/>
            <a:ext cx="7442849" cy="4181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33baad215d0_0_9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sp>
        <p:nvSpPr>
          <p:cNvPr id="236" name="Google Shape;236;g33baad215d0_0_99"/>
          <p:cNvSpPr txBox="1"/>
          <p:nvPr/>
        </p:nvSpPr>
        <p:spPr>
          <a:xfrm>
            <a:off x="340500" y="1406350"/>
            <a:ext cx="86532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chemeClr val="dk1"/>
              </a:buClr>
              <a:buSzPts val="1100"/>
              <a:buFont typeface="Arial"/>
              <a:buNone/>
            </a:pPr>
            <a:r>
              <a:rPr b="1" lang="en">
                <a:latin typeface="Rubik"/>
                <a:ea typeface="Rubik"/>
                <a:cs typeface="Rubik"/>
                <a:sym typeface="Rubik"/>
              </a:rPr>
              <a:t>GitHub</a:t>
            </a:r>
            <a:r>
              <a:rPr b="1" i="0" lang="en" sz="1400" u="none" cap="none" strike="noStrike">
                <a:solidFill>
                  <a:srgbClr val="000000"/>
                </a:solidFill>
                <a:latin typeface="Rubik"/>
                <a:ea typeface="Rubik"/>
                <a:cs typeface="Rubik"/>
                <a:sym typeface="Rubik"/>
              </a:rPr>
              <a:t> |</a:t>
            </a:r>
            <a:r>
              <a:rPr b="1" lang="en">
                <a:latin typeface="Rubik"/>
                <a:ea typeface="Rubik"/>
                <a:cs typeface="Rubik"/>
                <a:sym typeface="Rubik"/>
              </a:rPr>
              <a:t> </a:t>
            </a:r>
            <a:r>
              <a:rPr b="1" lang="en" u="sng">
                <a:solidFill>
                  <a:schemeClr val="hlink"/>
                </a:solidFill>
                <a:latin typeface="Rubik"/>
                <a:ea typeface="Rubik"/>
                <a:cs typeface="Rubik"/>
                <a:sym typeface="Rubik"/>
                <a:hlinkClick r:id="rId4"/>
              </a:rPr>
              <a:t>Link GitHub</a:t>
            </a:r>
            <a:endParaRPr b="1">
              <a:solidFill>
                <a:schemeClr val="dk1"/>
              </a:solidFill>
              <a:latin typeface="Rubik"/>
              <a:ea typeface="Rubik"/>
              <a:cs typeface="Rubik"/>
              <a:sym typeface="Rubik"/>
            </a:endParaRPr>
          </a:p>
          <a:p>
            <a:pPr indent="0" lvl="0" marL="0" marR="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Lookerstudio</a:t>
            </a:r>
            <a:r>
              <a:rPr b="1" i="0" lang="en" sz="1400" u="none" cap="none" strike="noStrike">
                <a:solidFill>
                  <a:schemeClr val="dk1"/>
                </a:solidFill>
                <a:latin typeface="Rubik"/>
                <a:ea typeface="Rubik"/>
                <a:cs typeface="Rubik"/>
                <a:sym typeface="Rubik"/>
              </a:rPr>
              <a:t> | </a:t>
            </a:r>
            <a:r>
              <a:rPr b="1" lang="en" u="sng">
                <a:solidFill>
                  <a:schemeClr val="hlink"/>
                </a:solidFill>
                <a:latin typeface="Rubik"/>
                <a:ea typeface="Rubik"/>
                <a:cs typeface="Rubik"/>
                <a:sym typeface="Rubik"/>
                <a:hlinkClick r:id="rId5"/>
              </a:rPr>
              <a:t>Link Dashboard</a:t>
            </a:r>
            <a:endParaRPr>
              <a:solidFill>
                <a:schemeClr val="accent5"/>
              </a:solidFill>
              <a:latin typeface="Rubik"/>
              <a:ea typeface="Rubik"/>
              <a:cs typeface="Rubik"/>
              <a:sym typeface="Rubik"/>
            </a:endParaRPr>
          </a:p>
          <a:p>
            <a:pPr indent="0" lvl="0" marL="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GDrive | </a:t>
            </a:r>
            <a:r>
              <a:rPr b="1" lang="en" u="sng">
                <a:solidFill>
                  <a:schemeClr val="hlink"/>
                </a:solidFill>
                <a:latin typeface="Rubik"/>
                <a:ea typeface="Rubik"/>
                <a:cs typeface="Rubik"/>
                <a:sym typeface="Rubik"/>
                <a:hlinkClick r:id="rId6"/>
              </a:rPr>
              <a:t>Link GDrive</a:t>
            </a:r>
            <a:endParaRPr>
              <a:solidFill>
                <a:schemeClr val="accent5"/>
              </a:solidFill>
              <a:latin typeface="Rubik"/>
              <a:ea typeface="Rubik"/>
              <a:cs typeface="Rubik"/>
              <a:sym typeface="Rubik"/>
            </a:endParaRPr>
          </a:p>
          <a:p>
            <a:pPr indent="0" lvl="0" marL="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BigQuery | </a:t>
            </a:r>
            <a:r>
              <a:rPr b="1" lang="en" u="sng">
                <a:solidFill>
                  <a:schemeClr val="hlink"/>
                </a:solidFill>
                <a:latin typeface="Rubik"/>
                <a:ea typeface="Rubik"/>
                <a:cs typeface="Rubik"/>
                <a:sym typeface="Rubik"/>
                <a:hlinkClick r:id="rId7"/>
              </a:rPr>
              <a:t>Link BigQuery</a:t>
            </a:r>
            <a:endParaRPr>
              <a:solidFill>
                <a:schemeClr val="accent5"/>
              </a:solidFill>
              <a:latin typeface="Rubik"/>
              <a:ea typeface="Rubik"/>
              <a:cs typeface="Rubik"/>
              <a:sym typeface="Rubik"/>
            </a:endParaRPr>
          </a:p>
          <a:p>
            <a:pPr indent="0" lvl="0" marL="0" rtl="0" algn="l">
              <a:lnSpc>
                <a:spcPct val="200000"/>
              </a:lnSpc>
              <a:spcBef>
                <a:spcPts val="0"/>
              </a:spcBef>
              <a:spcAft>
                <a:spcPts val="0"/>
              </a:spcAft>
              <a:buClr>
                <a:schemeClr val="dk1"/>
              </a:buClr>
              <a:buSzPts val="1100"/>
              <a:buFont typeface="Arial"/>
              <a:buNone/>
            </a:pPr>
            <a:r>
              <a:rPr b="1" lang="en">
                <a:solidFill>
                  <a:schemeClr val="dk1"/>
                </a:solidFill>
                <a:latin typeface="Rubik"/>
                <a:ea typeface="Rubik"/>
                <a:cs typeface="Rubik"/>
                <a:sym typeface="Rubik"/>
              </a:rPr>
              <a:t>Presentation | </a:t>
            </a:r>
            <a:r>
              <a:rPr b="1" lang="en" u="sng">
                <a:solidFill>
                  <a:schemeClr val="hlink"/>
                </a:solidFill>
                <a:latin typeface="Rubik"/>
                <a:ea typeface="Rubik"/>
                <a:cs typeface="Rubik"/>
                <a:sym typeface="Rubik"/>
                <a:hlinkClick r:id="rId8"/>
              </a:rPr>
              <a:t>Link Presentation</a:t>
            </a:r>
            <a:endParaRPr>
              <a:solidFill>
                <a:schemeClr val="accent5"/>
              </a:solidFill>
              <a:latin typeface="Rubik"/>
              <a:ea typeface="Rubik"/>
              <a:cs typeface="Rubik"/>
              <a:sym typeface="Rubik"/>
            </a:endParaRPr>
          </a:p>
        </p:txBody>
      </p:sp>
      <p:pic>
        <p:nvPicPr>
          <p:cNvPr id="237" name="Google Shape;237;g33baad215d0_0_99"/>
          <p:cNvPicPr preferRelativeResize="0"/>
          <p:nvPr/>
        </p:nvPicPr>
        <p:blipFill rotWithShape="1">
          <a:blip r:embed="rId9">
            <a:alphaModFix/>
          </a:blip>
          <a:srcRect b="5649" l="0" r="0" t="5658"/>
          <a:stretch/>
        </p:blipFill>
        <p:spPr>
          <a:xfrm>
            <a:off x="7317600" y="185625"/>
            <a:ext cx="1399902" cy="541300"/>
          </a:xfrm>
          <a:prstGeom prst="rect">
            <a:avLst/>
          </a:prstGeom>
          <a:noFill/>
          <a:ln>
            <a:noFill/>
          </a:ln>
        </p:spPr>
      </p:pic>
      <p:sp>
        <p:nvSpPr>
          <p:cNvPr id="238" name="Google Shape;238;g33baad215d0_0_99"/>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3000">
                <a:latin typeface="Rubik"/>
                <a:ea typeface="Rubik"/>
                <a:cs typeface="Rubik"/>
                <a:sym typeface="Rubik"/>
              </a:rPr>
              <a:t>Attachment</a:t>
            </a:r>
            <a:endParaRPr b="1" i="0" sz="3000" u="none" cap="none" strike="noStrike">
              <a:solidFill>
                <a:schemeClr val="accent5"/>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42" name="Shape 242"/>
        <p:cNvGrpSpPr/>
        <p:nvPr/>
      </p:nvGrpSpPr>
      <p:grpSpPr>
        <a:xfrm>
          <a:off x="0" y="0"/>
          <a:ext cx="0" cy="0"/>
          <a:chOff x="0" y="0"/>
          <a:chExt cx="0" cy="0"/>
        </a:xfrm>
      </p:grpSpPr>
      <p:pic>
        <p:nvPicPr>
          <p:cNvPr id="243" name="Google Shape;243;p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44" name="Google Shape;244;p8"/>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45" name="Google Shape;245;p8"/>
          <p:cNvSpPr txBox="1"/>
          <p:nvPr/>
        </p:nvSpPr>
        <p:spPr>
          <a:xfrm>
            <a:off x="2376000" y="1939850"/>
            <a:ext cx="4392000" cy="877200"/>
          </a:xfrm>
          <a:prstGeom prst="rect">
            <a:avLst/>
          </a:prstGeom>
          <a:noFill/>
          <a:ln>
            <a:noFill/>
          </a:ln>
          <a:effectLst>
            <a:outerShdw blurRad="57150" rotWithShape="0" algn="bl" dir="5400000" dist="19050">
              <a:srgbClr val="000000">
                <a:alpha val="49019"/>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lt1"/>
                </a:solidFill>
                <a:latin typeface="Rubik"/>
                <a:ea typeface="Rubik"/>
                <a:cs typeface="Rubik"/>
                <a:sym typeface="Rubik"/>
              </a:rPr>
              <a:t>Thank You</a:t>
            </a:r>
            <a:endParaRPr b="0" i="0" sz="2000" u="none" cap="none" strike="noStrike">
              <a:solidFill>
                <a:schemeClr val="lt1"/>
              </a:solidFill>
              <a:latin typeface="Rubik"/>
              <a:ea typeface="Rubik"/>
              <a:cs typeface="Rubik"/>
              <a:sym typeface="Rubik"/>
            </a:endParaRPr>
          </a:p>
        </p:txBody>
      </p:sp>
      <p:sp>
        <p:nvSpPr>
          <p:cNvPr id="246" name="Google Shape;246;p8"/>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ubik SemiBold"/>
                <a:ea typeface="Rubik SemiBold"/>
                <a:cs typeface="Rubik SemiBold"/>
                <a:sym typeface="Rubik SemiBold"/>
              </a:rPr>
              <a:t>X</a:t>
            </a:r>
            <a:endParaRPr b="0" i="0" sz="3000" u="none" cap="none" strike="noStrike">
              <a:solidFill>
                <a:schemeClr val="lt1"/>
              </a:solidFill>
              <a:latin typeface="Rubik SemiBold"/>
              <a:ea typeface="Rubik SemiBold"/>
              <a:cs typeface="Rubik SemiBold"/>
              <a:sym typeface="Rubik SemiBold"/>
            </a:endParaRPr>
          </a:p>
        </p:txBody>
      </p:sp>
      <p:pic>
        <p:nvPicPr>
          <p:cNvPr id="247" name="Google Shape;247;p8"/>
          <p:cNvPicPr preferRelativeResize="0"/>
          <p:nvPr/>
        </p:nvPicPr>
        <p:blipFill rotWithShape="1">
          <a:blip r:embed="rId5">
            <a:alphaModFix/>
          </a:blip>
          <a:srcRect b="0" l="0" r="0" t="0"/>
          <a:stretch/>
        </p:blipFill>
        <p:spPr>
          <a:xfrm>
            <a:off x="4871775" y="4170627"/>
            <a:ext cx="1538100" cy="5524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67" name="Google Shape;67;p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3"/>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txBox="1"/>
          <p:nvPr/>
        </p:nvSpPr>
        <p:spPr>
          <a:xfrm>
            <a:off x="4618550" y="959175"/>
            <a:ext cx="3753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Muhammad Fariz Shadiqin</a:t>
            </a:r>
            <a:endParaRPr b="0" i="0" sz="2000" u="none" cap="none" strike="noStrike">
              <a:solidFill>
                <a:srgbClr val="000000"/>
              </a:solidFill>
              <a:latin typeface="Rubik SemiBold"/>
              <a:ea typeface="Rubik SemiBold"/>
              <a:cs typeface="Rubik SemiBold"/>
              <a:sym typeface="Rubik SemiBold"/>
            </a:endParaRPr>
          </a:p>
        </p:txBody>
      </p:sp>
      <p:sp>
        <p:nvSpPr>
          <p:cNvPr id="70" name="Google Shape;70;p3"/>
          <p:cNvSpPr txBox="1"/>
          <p:nvPr/>
        </p:nvSpPr>
        <p:spPr>
          <a:xfrm>
            <a:off x="4618700" y="1361725"/>
            <a:ext cx="3753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019FAB"/>
                </a:solidFill>
                <a:latin typeface="Rubik SemiBold"/>
                <a:ea typeface="Rubik SemiBold"/>
                <a:cs typeface="Rubik SemiBold"/>
                <a:sym typeface="Rubik SemiBold"/>
              </a:rPr>
              <a:t>Big Data Analytics</a:t>
            </a:r>
            <a:endParaRPr b="0" i="0" sz="2000" u="none" cap="none" strike="noStrike">
              <a:solidFill>
                <a:srgbClr val="019FAB"/>
              </a:solidFill>
              <a:latin typeface="Rubik SemiBold"/>
              <a:ea typeface="Rubik SemiBold"/>
              <a:cs typeface="Rubik SemiBold"/>
              <a:sym typeface="Rubik SemiBold"/>
            </a:endParaRPr>
          </a:p>
        </p:txBody>
      </p:sp>
      <p:sp>
        <p:nvSpPr>
          <p:cNvPr id="71" name="Google Shape;71;p3"/>
          <p:cNvSpPr txBox="1"/>
          <p:nvPr/>
        </p:nvSpPr>
        <p:spPr>
          <a:xfrm>
            <a:off x="4618700" y="1783000"/>
            <a:ext cx="4425600" cy="2485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000"/>
              <a:buFont typeface="Arial"/>
              <a:buNone/>
            </a:pPr>
            <a:r>
              <a:rPr lang="en" sz="1300">
                <a:latin typeface="Rubik Medium"/>
                <a:ea typeface="Rubik Medium"/>
                <a:cs typeface="Rubik Medium"/>
                <a:sym typeface="Rubik Medium"/>
              </a:rPr>
              <a:t>I am a Silviculture graduate from the Faculty of Forestry at the Bogor Agricultural Institute and shifting career into a Data Analyst. I have experience as a Data Analyst - Research and Development at iNews TV (MNC Media Group). I have a strong interest in Data Analyst, Data Visualization, and Python. I am a quick learner with excellent communication and time management skills.</a:t>
            </a:r>
            <a:endParaRPr b="0" i="0" sz="1300" u="none" cap="none" strike="noStrike">
              <a:solidFill>
                <a:srgbClr val="000000"/>
              </a:solidFill>
              <a:latin typeface="Rubik Medium"/>
              <a:ea typeface="Rubik Medium"/>
              <a:cs typeface="Rubik Medium"/>
              <a:sym typeface="Rubik Medium"/>
            </a:endParaRPr>
          </a:p>
        </p:txBody>
      </p:sp>
      <p:sp>
        <p:nvSpPr>
          <p:cNvPr id="72" name="Google Shape;72;p3"/>
          <p:cNvSpPr txBox="1"/>
          <p:nvPr/>
        </p:nvSpPr>
        <p:spPr>
          <a:xfrm>
            <a:off x="1004800" y="3928325"/>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Tanjung Priok, Jakarta</a:t>
            </a:r>
            <a:endParaRPr b="0" i="0" sz="1200" u="none" cap="none" strike="noStrike">
              <a:solidFill>
                <a:srgbClr val="000000"/>
              </a:solidFill>
              <a:latin typeface="Rubik Medium"/>
              <a:ea typeface="Rubik Medium"/>
              <a:cs typeface="Rubik Medium"/>
              <a:sym typeface="Rubik Medium"/>
            </a:endParaRPr>
          </a:p>
        </p:txBody>
      </p:sp>
      <p:pic>
        <p:nvPicPr>
          <p:cNvPr id="73" name="Google Shape;73;p3"/>
          <p:cNvPicPr preferRelativeResize="0"/>
          <p:nvPr/>
        </p:nvPicPr>
        <p:blipFill rotWithShape="1">
          <a:blip r:embed="rId5">
            <a:alphaModFix/>
          </a:blip>
          <a:srcRect b="0" l="0" r="0" t="0"/>
          <a:stretch/>
        </p:blipFill>
        <p:spPr>
          <a:xfrm>
            <a:off x="510750" y="4774200"/>
            <a:ext cx="369300" cy="369300"/>
          </a:xfrm>
          <a:prstGeom prst="rect">
            <a:avLst/>
          </a:prstGeom>
          <a:noFill/>
          <a:ln>
            <a:noFill/>
          </a:ln>
        </p:spPr>
      </p:pic>
      <p:pic>
        <p:nvPicPr>
          <p:cNvPr id="74" name="Google Shape;74;p3"/>
          <p:cNvPicPr preferRelativeResize="0"/>
          <p:nvPr/>
        </p:nvPicPr>
        <p:blipFill rotWithShape="1">
          <a:blip r:embed="rId6">
            <a:alphaModFix/>
          </a:blip>
          <a:srcRect b="0" l="0" r="0" t="0"/>
          <a:stretch/>
        </p:blipFill>
        <p:spPr>
          <a:xfrm>
            <a:off x="495300" y="3912875"/>
            <a:ext cx="400201" cy="400201"/>
          </a:xfrm>
          <a:prstGeom prst="rect">
            <a:avLst/>
          </a:prstGeom>
          <a:noFill/>
          <a:ln>
            <a:noFill/>
          </a:ln>
        </p:spPr>
      </p:pic>
      <p:pic>
        <p:nvPicPr>
          <p:cNvPr id="75" name="Google Shape;75;p3"/>
          <p:cNvPicPr preferRelativeResize="0"/>
          <p:nvPr/>
        </p:nvPicPr>
        <p:blipFill rotWithShape="1">
          <a:blip r:embed="rId7">
            <a:alphaModFix/>
          </a:blip>
          <a:srcRect b="0" l="0" r="0" t="0"/>
          <a:stretch/>
        </p:blipFill>
        <p:spPr>
          <a:xfrm>
            <a:off x="504096" y="4411877"/>
            <a:ext cx="369300" cy="263511"/>
          </a:xfrm>
          <a:prstGeom prst="rect">
            <a:avLst/>
          </a:prstGeom>
          <a:noFill/>
          <a:ln>
            <a:noFill/>
          </a:ln>
        </p:spPr>
      </p:pic>
      <p:sp>
        <p:nvSpPr>
          <p:cNvPr id="76" name="Google Shape;76;p3"/>
          <p:cNvSpPr txBox="1"/>
          <p:nvPr/>
        </p:nvSpPr>
        <p:spPr>
          <a:xfrm>
            <a:off x="1004800" y="4750550"/>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u="sng">
                <a:solidFill>
                  <a:schemeClr val="dk1"/>
                </a:solidFill>
                <a:latin typeface="Rubik Medium"/>
                <a:ea typeface="Rubik Medium"/>
                <a:cs typeface="Rubik Medium"/>
                <a:sym typeface="Rubik Medium"/>
                <a:hlinkClick r:id="rId8">
                  <a:extLst>
                    <a:ext uri="{A12FA001-AC4F-418D-AE19-62706E023703}">
                      <ahyp:hlinkClr val="tx"/>
                    </a:ext>
                  </a:extLst>
                </a:hlinkClick>
              </a:rPr>
              <a:t>www.linkedin.com/in/mfarizs</a:t>
            </a:r>
            <a:endParaRPr sz="1200">
              <a:solidFill>
                <a:schemeClr val="dk1"/>
              </a:solidFill>
              <a:latin typeface="Rubik Medium"/>
              <a:ea typeface="Rubik Medium"/>
              <a:cs typeface="Rubik Medium"/>
              <a:sym typeface="Rubik Medium"/>
            </a:endParaRPr>
          </a:p>
        </p:txBody>
      </p:sp>
      <p:sp>
        <p:nvSpPr>
          <p:cNvPr id="77" name="Google Shape;77;p3"/>
          <p:cNvSpPr txBox="1"/>
          <p:nvPr/>
        </p:nvSpPr>
        <p:spPr>
          <a:xfrm>
            <a:off x="1004800" y="4358988"/>
            <a:ext cx="3504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muhammadfarizshadiqin@gmail.com</a:t>
            </a:r>
            <a:endParaRPr b="0" i="0" sz="1200" u="none" cap="none" strike="noStrike">
              <a:solidFill>
                <a:srgbClr val="000000"/>
              </a:solidFill>
              <a:latin typeface="Rubik Medium"/>
              <a:ea typeface="Rubik Medium"/>
              <a:cs typeface="Rubik Medium"/>
              <a:sym typeface="Rubik Medium"/>
            </a:endParaRPr>
          </a:p>
        </p:txBody>
      </p:sp>
      <p:pic>
        <p:nvPicPr>
          <p:cNvPr id="78" name="Google Shape;78;p3"/>
          <p:cNvPicPr preferRelativeResize="0"/>
          <p:nvPr/>
        </p:nvPicPr>
        <p:blipFill rotWithShape="1">
          <a:blip r:embed="rId9">
            <a:alphaModFix/>
          </a:blip>
          <a:srcRect b="18864" l="10674" r="5270" t="12787"/>
          <a:stretch/>
        </p:blipFill>
        <p:spPr>
          <a:xfrm>
            <a:off x="1122375" y="614025"/>
            <a:ext cx="2182500" cy="3065400"/>
          </a:xfrm>
          <a:prstGeom prst="roundRect">
            <a:avLst>
              <a:gd fmla="val 16667" name="adj"/>
            </a:avLst>
          </a:prstGeom>
          <a:solidFill>
            <a:schemeClr val="accent4"/>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265ee868302_0_13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84" name="Google Shape;84;g265ee868302_0_13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5" name="Google Shape;85;g265ee868302_0_130"/>
          <p:cNvSpPr txBox="1"/>
          <p:nvPr/>
        </p:nvSpPr>
        <p:spPr>
          <a:xfrm>
            <a:off x="340500" y="1406350"/>
            <a:ext cx="86532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chemeClr val="dk1"/>
              </a:buClr>
              <a:buSzPts val="1100"/>
              <a:buFont typeface="Arial"/>
              <a:buNone/>
            </a:pPr>
            <a:r>
              <a:rPr b="1" lang="en">
                <a:latin typeface="Rubik"/>
                <a:ea typeface="Rubik"/>
                <a:cs typeface="Rubik"/>
                <a:sym typeface="Rubik"/>
              </a:rPr>
              <a:t>Certificate of Completion Data Science</a:t>
            </a:r>
            <a:r>
              <a:rPr b="1" i="0" lang="en" sz="1400" u="none" cap="none" strike="noStrike">
                <a:solidFill>
                  <a:srgbClr val="000000"/>
                </a:solidFill>
                <a:latin typeface="Rubik"/>
                <a:ea typeface="Rubik"/>
                <a:cs typeface="Rubik"/>
                <a:sym typeface="Rubik"/>
              </a:rPr>
              <a:t> | </a:t>
            </a:r>
            <a:r>
              <a:rPr b="1" lang="en" u="sng">
                <a:solidFill>
                  <a:schemeClr val="hlink"/>
                </a:solidFill>
                <a:latin typeface="Rubik"/>
                <a:ea typeface="Rubik"/>
                <a:cs typeface="Rubik"/>
                <a:sym typeface="Rubik"/>
                <a:hlinkClick r:id="rId5"/>
              </a:rPr>
              <a:t>Link Certificate</a:t>
            </a:r>
            <a:r>
              <a:rPr b="1" i="0" lang="en" sz="1400" u="none" cap="none" strike="noStrike">
                <a:solidFill>
                  <a:schemeClr val="accent5"/>
                </a:solidFill>
                <a:latin typeface="Rubik"/>
                <a:ea typeface="Rubik"/>
                <a:cs typeface="Rubik"/>
                <a:sym typeface="Rubik"/>
              </a:rPr>
              <a:t>					</a:t>
            </a:r>
            <a:r>
              <a:rPr b="1" lang="en">
                <a:solidFill>
                  <a:schemeClr val="accent5"/>
                </a:solidFill>
                <a:latin typeface="Rubik"/>
                <a:ea typeface="Rubik"/>
                <a:cs typeface="Rubik"/>
                <a:sym typeface="Rubik"/>
              </a:rPr>
              <a:t>January, 2025</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Transcript Nilai Data Science</a:t>
            </a:r>
            <a:r>
              <a:rPr b="1" i="0" lang="en" sz="1400" u="none" cap="none" strike="noStrike">
                <a:solidFill>
                  <a:schemeClr val="dk1"/>
                </a:solidFill>
                <a:latin typeface="Rubik"/>
                <a:ea typeface="Rubik"/>
                <a:cs typeface="Rubik"/>
                <a:sym typeface="Rubik"/>
              </a:rPr>
              <a:t> | </a:t>
            </a:r>
            <a:r>
              <a:rPr b="1" lang="en" u="sng">
                <a:solidFill>
                  <a:schemeClr val="hlink"/>
                </a:solidFill>
                <a:latin typeface="Rubik"/>
                <a:ea typeface="Rubik"/>
                <a:cs typeface="Rubik"/>
                <a:sym typeface="Rubik"/>
                <a:hlinkClick r:id="rId6"/>
              </a:rPr>
              <a:t>Link Certificate</a:t>
            </a:r>
            <a:r>
              <a:rPr b="1" i="0" lang="en" sz="1400" u="none" cap="none" strike="noStrike">
                <a:solidFill>
                  <a:schemeClr val="accent5"/>
                </a:solidFill>
                <a:latin typeface="Rubik"/>
                <a:ea typeface="Rubik"/>
                <a:cs typeface="Rubik"/>
                <a:sym typeface="Rubik"/>
              </a:rPr>
              <a:t>							</a:t>
            </a:r>
            <a:r>
              <a:rPr b="1" lang="en">
                <a:solidFill>
                  <a:schemeClr val="accent5"/>
                </a:solidFill>
                <a:latin typeface="Rubik"/>
                <a:ea typeface="Rubik"/>
                <a:cs typeface="Rubik"/>
                <a:sym typeface="Rubik"/>
              </a:rPr>
              <a:t>January, 2025</a:t>
            </a:r>
            <a:endParaRPr b="0" i="0" sz="1400" u="none" cap="none" strike="noStrike">
              <a:solidFill>
                <a:schemeClr val="accent5"/>
              </a:solidFill>
              <a:latin typeface="Rubik"/>
              <a:ea typeface="Rubik"/>
              <a:cs typeface="Rubik"/>
              <a:sym typeface="Rubik"/>
            </a:endParaRPr>
          </a:p>
        </p:txBody>
      </p:sp>
      <p:sp>
        <p:nvSpPr>
          <p:cNvPr id="86" name="Google Shape;86;g265ee868302_0_130"/>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Courses and </a:t>
            </a:r>
            <a:r>
              <a:rPr b="1" i="0" lang="en" sz="3000" u="none" cap="none" strike="noStrike">
                <a:solidFill>
                  <a:schemeClr val="accent5"/>
                </a:solidFill>
                <a:latin typeface="Rubik"/>
                <a:ea typeface="Rubik"/>
                <a:cs typeface="Rubik"/>
                <a:sym typeface="Rubik"/>
              </a:rPr>
              <a:t>Certification</a:t>
            </a:r>
            <a:endParaRPr b="1" i="0" sz="3000" u="none" cap="none" strike="noStrike">
              <a:solidFill>
                <a:schemeClr val="accent5"/>
              </a:solidFill>
              <a:latin typeface="Rubik"/>
              <a:ea typeface="Rubik"/>
              <a:cs typeface="Rubik"/>
              <a:sym typeface="Rubik"/>
            </a:endParaRPr>
          </a:p>
        </p:txBody>
      </p:sp>
      <p:pic>
        <p:nvPicPr>
          <p:cNvPr id="87" name="Google Shape;87;g265ee868302_0_130"/>
          <p:cNvPicPr preferRelativeResize="0"/>
          <p:nvPr/>
        </p:nvPicPr>
        <p:blipFill>
          <a:blip r:embed="rId7">
            <a:alphaModFix/>
          </a:blip>
          <a:stretch>
            <a:fillRect/>
          </a:stretch>
        </p:blipFill>
        <p:spPr>
          <a:xfrm>
            <a:off x="2737250" y="2406475"/>
            <a:ext cx="3669499" cy="254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33baad215d0_1_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93" name="Google Shape;93;g33baad215d0_1_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4" name="Google Shape;94;g33baad215d0_1_8"/>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lang="en" sz="3000">
                <a:latin typeface="Rubik"/>
                <a:ea typeface="Rubik"/>
                <a:cs typeface="Rubik"/>
                <a:sym typeface="Rubik"/>
              </a:rPr>
              <a:t>Out</a:t>
            </a:r>
            <a:r>
              <a:rPr b="1" lang="en" sz="3000">
                <a:solidFill>
                  <a:schemeClr val="accent5"/>
                </a:solidFill>
                <a:latin typeface="Rubik"/>
                <a:ea typeface="Rubik"/>
                <a:cs typeface="Rubik"/>
                <a:sym typeface="Rubik"/>
              </a:rPr>
              <a:t>line</a:t>
            </a:r>
            <a:endParaRPr b="1" i="0" sz="3000" u="none" cap="none" strike="noStrike">
              <a:solidFill>
                <a:schemeClr val="accent5"/>
              </a:solidFill>
              <a:latin typeface="Rubik"/>
              <a:ea typeface="Rubik"/>
              <a:cs typeface="Rubik"/>
              <a:sym typeface="Rubik"/>
            </a:endParaRPr>
          </a:p>
        </p:txBody>
      </p:sp>
      <p:grpSp>
        <p:nvGrpSpPr>
          <p:cNvPr id="95" name="Google Shape;95;g33baad215d0_1_8"/>
          <p:cNvGrpSpPr/>
          <p:nvPr/>
        </p:nvGrpSpPr>
        <p:grpSpPr>
          <a:xfrm>
            <a:off x="1362619" y="1480550"/>
            <a:ext cx="6418756" cy="2182400"/>
            <a:chOff x="2155044" y="1662350"/>
            <a:chExt cx="6418756" cy="2182400"/>
          </a:xfrm>
        </p:grpSpPr>
        <p:sp>
          <p:nvSpPr>
            <p:cNvPr id="96" name="Google Shape;96;g33baad215d0_1_8"/>
            <p:cNvSpPr/>
            <p:nvPr/>
          </p:nvSpPr>
          <p:spPr>
            <a:xfrm rot="5400000">
              <a:off x="2160444" y="1773049"/>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33baad215d0_1_8"/>
            <p:cNvSpPr/>
            <p:nvPr/>
          </p:nvSpPr>
          <p:spPr>
            <a:xfrm rot="5400000">
              <a:off x="2160444" y="2617940"/>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g33baad215d0_1_8"/>
            <p:cNvSpPr/>
            <p:nvPr/>
          </p:nvSpPr>
          <p:spPr>
            <a:xfrm rot="5400000">
              <a:off x="5795875" y="2617940"/>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g33baad215d0_1_8"/>
            <p:cNvSpPr/>
            <p:nvPr/>
          </p:nvSpPr>
          <p:spPr>
            <a:xfrm rot="5400000">
              <a:off x="2160444" y="3462856"/>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g33baad215d0_1_8"/>
            <p:cNvSpPr/>
            <p:nvPr/>
          </p:nvSpPr>
          <p:spPr>
            <a:xfrm rot="5400000">
              <a:off x="5795875" y="1773049"/>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g33baad215d0_1_8"/>
            <p:cNvSpPr/>
            <p:nvPr/>
          </p:nvSpPr>
          <p:spPr>
            <a:xfrm rot="5400000">
              <a:off x="5795875" y="3424906"/>
              <a:ext cx="260400" cy="271200"/>
            </a:xfrm>
            <a:prstGeom prst="triangle">
              <a:avLst>
                <a:gd fmla="val 52393"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g33baad215d0_1_8"/>
            <p:cNvSpPr txBox="1"/>
            <p:nvPr/>
          </p:nvSpPr>
          <p:spPr>
            <a:xfrm>
              <a:off x="2426250" y="1662350"/>
              <a:ext cx="24753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About Company</a:t>
              </a:r>
              <a:endParaRPr b="1" i="0" sz="2000" u="none" cap="none" strike="noStrike">
                <a:solidFill>
                  <a:schemeClr val="accent5"/>
                </a:solidFill>
                <a:latin typeface="Rubik"/>
                <a:ea typeface="Rubik"/>
                <a:cs typeface="Rubik"/>
                <a:sym typeface="Rubik"/>
              </a:endParaRPr>
            </a:p>
          </p:txBody>
        </p:sp>
        <p:sp>
          <p:nvSpPr>
            <p:cNvPr id="103" name="Google Shape;103;g33baad215d0_1_8"/>
            <p:cNvSpPr txBox="1"/>
            <p:nvPr/>
          </p:nvSpPr>
          <p:spPr>
            <a:xfrm>
              <a:off x="2426250" y="2507250"/>
              <a:ext cx="27684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Project Portofolio</a:t>
              </a:r>
              <a:endParaRPr b="1" i="0" sz="2000" u="none" cap="none" strike="noStrike">
                <a:solidFill>
                  <a:schemeClr val="accent5"/>
                </a:solidFill>
                <a:latin typeface="Rubik"/>
                <a:ea typeface="Rubik"/>
                <a:cs typeface="Rubik"/>
                <a:sym typeface="Rubik"/>
              </a:endParaRPr>
            </a:p>
          </p:txBody>
        </p:sp>
        <p:sp>
          <p:nvSpPr>
            <p:cNvPr id="104" name="Google Shape;104;g33baad215d0_1_8"/>
            <p:cNvSpPr txBox="1"/>
            <p:nvPr/>
          </p:nvSpPr>
          <p:spPr>
            <a:xfrm>
              <a:off x="2475100" y="3352150"/>
              <a:ext cx="27684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Importing Dataset</a:t>
              </a:r>
              <a:endParaRPr b="1" i="0" sz="2000" u="none" cap="none" strike="noStrike">
                <a:solidFill>
                  <a:schemeClr val="accent5"/>
                </a:solidFill>
                <a:latin typeface="Rubik"/>
                <a:ea typeface="Rubik"/>
                <a:cs typeface="Rubik"/>
                <a:sym typeface="Rubik"/>
              </a:endParaRPr>
            </a:p>
          </p:txBody>
        </p:sp>
        <p:sp>
          <p:nvSpPr>
            <p:cNvPr id="105" name="Google Shape;105;g33baad215d0_1_8"/>
            <p:cNvSpPr txBox="1"/>
            <p:nvPr/>
          </p:nvSpPr>
          <p:spPr>
            <a:xfrm>
              <a:off x="6098500" y="1662350"/>
              <a:ext cx="24753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Table Analysis</a:t>
              </a:r>
              <a:endParaRPr b="1" i="0" sz="2000" u="none" cap="none" strike="noStrike">
                <a:solidFill>
                  <a:schemeClr val="accent5"/>
                </a:solidFill>
                <a:latin typeface="Rubik"/>
                <a:ea typeface="Rubik"/>
                <a:cs typeface="Rubik"/>
                <a:sym typeface="Rubik"/>
              </a:endParaRPr>
            </a:p>
          </p:txBody>
        </p:sp>
        <p:sp>
          <p:nvSpPr>
            <p:cNvPr id="106" name="Google Shape;106;g33baad215d0_1_8"/>
            <p:cNvSpPr txBox="1"/>
            <p:nvPr/>
          </p:nvSpPr>
          <p:spPr>
            <a:xfrm>
              <a:off x="6098500" y="2507250"/>
              <a:ext cx="24753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Big Query Syntax</a:t>
              </a:r>
              <a:endParaRPr b="1" i="0" sz="2000" u="none" cap="none" strike="noStrike">
                <a:solidFill>
                  <a:schemeClr val="accent5"/>
                </a:solidFill>
                <a:latin typeface="Rubik"/>
                <a:ea typeface="Rubik"/>
                <a:cs typeface="Rubik"/>
                <a:sym typeface="Rubik"/>
              </a:endParaRPr>
            </a:p>
          </p:txBody>
        </p:sp>
        <p:sp>
          <p:nvSpPr>
            <p:cNvPr id="107" name="Google Shape;107;g33baad215d0_1_8"/>
            <p:cNvSpPr txBox="1"/>
            <p:nvPr/>
          </p:nvSpPr>
          <p:spPr>
            <a:xfrm>
              <a:off x="6098500" y="3314200"/>
              <a:ext cx="24753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lang="en" sz="2000">
                  <a:latin typeface="Rubik"/>
                  <a:ea typeface="Rubik"/>
                  <a:cs typeface="Rubik"/>
                  <a:sym typeface="Rubik"/>
                </a:rPr>
                <a:t>Dashboard Result</a:t>
              </a:r>
              <a:endParaRPr b="1" i="0" sz="2000" u="none" cap="none" strike="noStrike">
                <a:solidFill>
                  <a:schemeClr val="accent5"/>
                </a:solidFill>
                <a:latin typeface="Rubik"/>
                <a:ea typeface="Rubik"/>
                <a:cs typeface="Rubik"/>
                <a:sym typeface="Rubik"/>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13" name="Google Shape;113;p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4" name="Google Shape;114;p4"/>
          <p:cNvSpPr txBox="1"/>
          <p:nvPr/>
        </p:nvSpPr>
        <p:spPr>
          <a:xfrm>
            <a:off x="340500" y="1406350"/>
            <a:ext cx="5257200" cy="2630400"/>
          </a:xfrm>
          <a:prstGeom prst="rect">
            <a:avLst/>
          </a:prstGeom>
          <a:noFill/>
          <a:ln>
            <a:noFill/>
          </a:ln>
        </p:spPr>
        <p:txBody>
          <a:bodyPr anchorCtr="0" anchor="t" bIns="91425" lIns="91425" spcFirstLastPara="1" rIns="91425" wrap="square" tIns="91425">
            <a:spAutoFit/>
          </a:bodyPr>
          <a:lstStyle/>
          <a:p>
            <a:pPr indent="457200" lvl="0" marL="0" marR="0" rtl="0" algn="just">
              <a:lnSpc>
                <a:spcPct val="115000"/>
              </a:lnSpc>
              <a:spcBef>
                <a:spcPts val="0"/>
              </a:spcBef>
              <a:spcAft>
                <a:spcPts val="0"/>
              </a:spcAft>
              <a:buClr>
                <a:schemeClr val="dk1"/>
              </a:buClr>
              <a:buSzPts val="1100"/>
              <a:buFont typeface="Arial"/>
              <a:buNone/>
            </a:pPr>
            <a:r>
              <a:rPr lang="en">
                <a:latin typeface="Rubik"/>
                <a:ea typeface="Rubik"/>
                <a:cs typeface="Rubik"/>
                <a:sym typeface="Rubik"/>
              </a:rPr>
              <a:t>Kimia Farma, Indonesia's first pharmaceutical industrial company, was founded by the Dutch East Indies Government in 1817. Originally named NV Chemicalien Handle Rathkamp &amp; Co., the company was nationalized in 1958 following Indonesian independence. The Government of the Republic of Indonesia merged several pharmaceutical companies into PNF (Perusahaan Negara Farmasi) Bhinneka Kimia Farma. On August 16, 1971, the legal entity of PNF was changed to a Limited Liability Company, and the company name was changed to PT Kimia Farma (Persero).</a:t>
            </a:r>
            <a:endParaRPr i="0" u="none" cap="none" strike="noStrike">
              <a:solidFill>
                <a:srgbClr val="000000"/>
              </a:solidFill>
              <a:latin typeface="Rubik"/>
              <a:ea typeface="Rubik"/>
              <a:cs typeface="Rubik"/>
              <a:sym typeface="Rubik"/>
            </a:endParaRPr>
          </a:p>
        </p:txBody>
      </p:sp>
      <p:sp>
        <p:nvSpPr>
          <p:cNvPr id="115" name="Google Shape;115;p4"/>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pic>
        <p:nvPicPr>
          <p:cNvPr id="116" name="Google Shape;116;p4"/>
          <p:cNvPicPr preferRelativeResize="0"/>
          <p:nvPr/>
        </p:nvPicPr>
        <p:blipFill rotWithShape="1">
          <a:blip r:embed="rId5">
            <a:alphaModFix/>
          </a:blip>
          <a:srcRect b="0" l="0" r="0" t="0"/>
          <a:stretch/>
        </p:blipFill>
        <p:spPr>
          <a:xfrm>
            <a:off x="5965900" y="1958799"/>
            <a:ext cx="2837601" cy="101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g265ee868302_0_9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22" name="Google Shape;122;g265ee868302_0_9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3" name="Google Shape;123;g265ee868302_0_99"/>
          <p:cNvSpPr txBox="1"/>
          <p:nvPr/>
        </p:nvSpPr>
        <p:spPr>
          <a:xfrm>
            <a:off x="279900" y="1185525"/>
            <a:ext cx="8340300" cy="3309300"/>
          </a:xfrm>
          <a:prstGeom prst="rect">
            <a:avLst/>
          </a:prstGeom>
          <a:noFill/>
          <a:ln>
            <a:noFill/>
          </a:ln>
        </p:spPr>
        <p:txBody>
          <a:bodyPr anchorCtr="0" anchor="t" bIns="91425" lIns="91425" spcFirstLastPara="1" rIns="91425" wrap="square" tIns="91425">
            <a:spAutoFit/>
          </a:bodyPr>
          <a:lstStyle/>
          <a:p>
            <a:pPr indent="457200" lvl="0" marL="0" marR="0" rtl="0" algn="just">
              <a:lnSpc>
                <a:spcPct val="150000"/>
              </a:lnSpc>
              <a:spcBef>
                <a:spcPts val="0"/>
              </a:spcBef>
              <a:spcAft>
                <a:spcPts val="0"/>
              </a:spcAft>
              <a:buClr>
                <a:schemeClr val="dk1"/>
              </a:buClr>
              <a:buSzPts val="1100"/>
              <a:buFont typeface="Arial"/>
              <a:buNone/>
            </a:pPr>
            <a:r>
              <a:rPr lang="en">
                <a:latin typeface="Rubik"/>
                <a:ea typeface="Rubik"/>
                <a:cs typeface="Rubik"/>
                <a:sym typeface="Rubik"/>
              </a:rPr>
              <a:t>The </a:t>
            </a:r>
            <a:r>
              <a:rPr b="1" lang="en">
                <a:latin typeface="Rubik"/>
                <a:ea typeface="Rubik"/>
                <a:cs typeface="Rubik"/>
                <a:sym typeface="Rubik"/>
              </a:rPr>
              <a:t>Project-Based Internship Program</a:t>
            </a:r>
            <a:r>
              <a:rPr lang="en">
                <a:latin typeface="Rubik"/>
                <a:ea typeface="Rubik"/>
                <a:cs typeface="Rubik"/>
                <a:sym typeface="Rubik"/>
              </a:rPr>
              <a:t>, in collaboration with Rakamin Academy and Kimia Farma Big Data Analytics, is a self-development and career acceleration program designed for those interested in exploring the </a:t>
            </a:r>
            <a:r>
              <a:rPr b="1" lang="en">
                <a:latin typeface="Rubik"/>
                <a:ea typeface="Rubik"/>
                <a:cs typeface="Rubik"/>
                <a:sym typeface="Rubik"/>
              </a:rPr>
              <a:t>Big Data Analytics</a:t>
            </a:r>
            <a:r>
              <a:rPr lang="en">
                <a:latin typeface="Rubik"/>
                <a:ea typeface="Rubik"/>
                <a:cs typeface="Rubik"/>
                <a:sym typeface="Rubik"/>
              </a:rPr>
              <a:t> position at Kimia Farma. This program provides access to foundational learning through article reviews and company coaching videos, introducing participants to the competencies and skills required of Big Data Analysts. In addition to the learning materials, there will be weekly assignment questions to assess learning outcomes, culminating in a final project that will serve as a portfolio for this program.</a:t>
            </a:r>
            <a:endParaRPr>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a:latin typeface="Rubik"/>
              <a:ea typeface="Rubik"/>
              <a:cs typeface="Rubik"/>
              <a:sym typeface="Rubik"/>
            </a:endParaRPr>
          </a:p>
          <a:p>
            <a:pPr indent="457200" lvl="0" marL="0" marR="0" rtl="0" algn="just">
              <a:lnSpc>
                <a:spcPct val="150000"/>
              </a:lnSpc>
              <a:spcBef>
                <a:spcPts val="0"/>
              </a:spcBef>
              <a:spcAft>
                <a:spcPts val="0"/>
              </a:spcAft>
              <a:buClr>
                <a:schemeClr val="dk1"/>
              </a:buClr>
              <a:buSzPts val="1100"/>
              <a:buFont typeface="Arial"/>
              <a:buNone/>
            </a:pPr>
            <a:r>
              <a:rPr lang="en">
                <a:latin typeface="Rubik"/>
                <a:ea typeface="Rubik"/>
                <a:cs typeface="Rubik"/>
                <a:sym typeface="Rubik"/>
              </a:rPr>
              <a:t>The final task in this program is to </a:t>
            </a:r>
            <a:r>
              <a:rPr b="1" lang="en">
                <a:latin typeface="Rubik"/>
                <a:ea typeface="Rubik"/>
                <a:cs typeface="Rubik"/>
                <a:sym typeface="Rubik"/>
              </a:rPr>
              <a:t>create a dashboard</a:t>
            </a:r>
            <a:r>
              <a:rPr lang="en">
                <a:latin typeface="Rubik"/>
                <a:ea typeface="Rubik"/>
                <a:cs typeface="Rubik"/>
                <a:sym typeface="Rubik"/>
              </a:rPr>
              <a:t> visualizing the sales data for one of Kimia Farma's products over the past four years, using the provided raw data.</a:t>
            </a:r>
            <a:endParaRPr>
              <a:latin typeface="Rubik"/>
              <a:ea typeface="Rubik"/>
              <a:cs typeface="Rubik"/>
              <a:sym typeface="Rubik"/>
            </a:endParaRPr>
          </a:p>
        </p:txBody>
      </p:sp>
      <p:sp>
        <p:nvSpPr>
          <p:cNvPr id="124" name="Google Shape;124;g265ee868302_0_99"/>
          <p:cNvSpPr txBox="1"/>
          <p:nvPr/>
        </p:nvSpPr>
        <p:spPr>
          <a:xfrm>
            <a:off x="340500" y="452038"/>
            <a:ext cx="8463000" cy="6465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23ec2985a68_1_3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30" name="Google Shape;130;g23ec2985a68_1_3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1" name="Google Shape;131;g23ec2985a68_1_33"/>
          <p:cNvSpPr txBox="1"/>
          <p:nvPr/>
        </p:nvSpPr>
        <p:spPr>
          <a:xfrm>
            <a:off x="340500" y="147238"/>
            <a:ext cx="8463000" cy="600300"/>
          </a:xfrm>
          <a:prstGeom prst="rect">
            <a:avLst/>
          </a:prstGeom>
          <a:noFill/>
          <a:ln>
            <a:noFill/>
          </a:ln>
          <a:effectLst>
            <a:outerShdw blurRad="57150" rotWithShape="0" algn="bl" dir="2820000" dist="19050">
              <a:srgbClr val="B7B7B7">
                <a:alpha val="85098"/>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grpSp>
        <p:nvGrpSpPr>
          <p:cNvPr id="132" name="Google Shape;132;g23ec2985a68_1_33"/>
          <p:cNvGrpSpPr/>
          <p:nvPr/>
        </p:nvGrpSpPr>
        <p:grpSpPr>
          <a:xfrm>
            <a:off x="699513" y="921327"/>
            <a:ext cx="7744976" cy="3668649"/>
            <a:chOff x="699513" y="921327"/>
            <a:chExt cx="7744976" cy="3668649"/>
          </a:xfrm>
        </p:grpSpPr>
        <p:pic>
          <p:nvPicPr>
            <p:cNvPr id="133" name="Google Shape;133;g23ec2985a68_1_33"/>
            <p:cNvPicPr preferRelativeResize="0"/>
            <p:nvPr/>
          </p:nvPicPr>
          <p:blipFill>
            <a:blip r:embed="rId5">
              <a:alphaModFix/>
            </a:blip>
            <a:stretch>
              <a:fillRect/>
            </a:stretch>
          </p:blipFill>
          <p:spPr>
            <a:xfrm>
              <a:off x="699513" y="921327"/>
              <a:ext cx="7744976" cy="3668649"/>
            </a:xfrm>
            <a:prstGeom prst="rect">
              <a:avLst/>
            </a:prstGeom>
            <a:noFill/>
            <a:ln>
              <a:noFill/>
            </a:ln>
          </p:spPr>
        </p:pic>
        <p:pic>
          <p:nvPicPr>
            <p:cNvPr id="134" name="Google Shape;134;g23ec2985a68_1_33"/>
            <p:cNvPicPr preferRelativeResize="0"/>
            <p:nvPr/>
          </p:nvPicPr>
          <p:blipFill>
            <a:blip r:embed="rId6">
              <a:alphaModFix/>
            </a:blip>
            <a:stretch>
              <a:fillRect/>
            </a:stretch>
          </p:blipFill>
          <p:spPr>
            <a:xfrm>
              <a:off x="8091450" y="984725"/>
              <a:ext cx="240350" cy="1922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33279b50480_0_2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0" name="Google Shape;140;g33279b50480_0_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1" name="Google Shape;141;g33279b50480_0_20"/>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pic>
        <p:nvPicPr>
          <p:cNvPr id="142" name="Google Shape;142;g33279b50480_0_20"/>
          <p:cNvPicPr preferRelativeResize="0"/>
          <p:nvPr/>
        </p:nvPicPr>
        <p:blipFill>
          <a:blip r:embed="rId5">
            <a:alphaModFix/>
          </a:blip>
          <a:stretch>
            <a:fillRect/>
          </a:stretch>
        </p:blipFill>
        <p:spPr>
          <a:xfrm>
            <a:off x="340500" y="820125"/>
            <a:ext cx="3840481" cy="1920241"/>
          </a:xfrm>
          <a:prstGeom prst="rect">
            <a:avLst/>
          </a:prstGeom>
          <a:noFill/>
          <a:ln>
            <a:noFill/>
          </a:ln>
        </p:spPr>
      </p:pic>
      <p:pic>
        <p:nvPicPr>
          <p:cNvPr id="143" name="Google Shape;143;g33279b50480_0_20"/>
          <p:cNvPicPr preferRelativeResize="0"/>
          <p:nvPr/>
        </p:nvPicPr>
        <p:blipFill>
          <a:blip r:embed="rId6">
            <a:alphaModFix/>
          </a:blip>
          <a:stretch>
            <a:fillRect/>
          </a:stretch>
        </p:blipFill>
        <p:spPr>
          <a:xfrm>
            <a:off x="4578539" y="820125"/>
            <a:ext cx="3840481" cy="1920239"/>
          </a:xfrm>
          <a:prstGeom prst="rect">
            <a:avLst/>
          </a:prstGeom>
          <a:noFill/>
          <a:ln>
            <a:noFill/>
          </a:ln>
        </p:spPr>
      </p:pic>
      <p:sp>
        <p:nvSpPr>
          <p:cNvPr id="144" name="Google Shape;144;g33279b50480_0_20"/>
          <p:cNvSpPr/>
          <p:nvPr/>
        </p:nvSpPr>
        <p:spPr>
          <a:xfrm>
            <a:off x="2835450" y="1105850"/>
            <a:ext cx="537000" cy="294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g33279b50480_0_20"/>
          <p:cNvSpPr/>
          <p:nvPr/>
        </p:nvSpPr>
        <p:spPr>
          <a:xfrm>
            <a:off x="4503200" y="1751800"/>
            <a:ext cx="537000" cy="294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 name="Google Shape;146;g33279b50480_0_20"/>
          <p:cNvPicPr preferRelativeResize="0"/>
          <p:nvPr/>
        </p:nvPicPr>
        <p:blipFill>
          <a:blip r:embed="rId7">
            <a:alphaModFix/>
          </a:blip>
          <a:stretch>
            <a:fillRect/>
          </a:stretch>
        </p:blipFill>
        <p:spPr>
          <a:xfrm>
            <a:off x="340500" y="2970875"/>
            <a:ext cx="3840481" cy="1920239"/>
          </a:xfrm>
          <a:prstGeom prst="rect">
            <a:avLst/>
          </a:prstGeom>
          <a:noFill/>
          <a:ln>
            <a:noFill/>
          </a:ln>
        </p:spPr>
      </p:pic>
      <p:pic>
        <p:nvPicPr>
          <p:cNvPr id="147" name="Google Shape;147;g33279b50480_0_20"/>
          <p:cNvPicPr preferRelativeResize="0"/>
          <p:nvPr/>
        </p:nvPicPr>
        <p:blipFill>
          <a:blip r:embed="rId8">
            <a:alphaModFix/>
          </a:blip>
          <a:stretch>
            <a:fillRect/>
          </a:stretch>
        </p:blipFill>
        <p:spPr>
          <a:xfrm>
            <a:off x="4578545" y="2934800"/>
            <a:ext cx="3840481" cy="1920241"/>
          </a:xfrm>
          <a:prstGeom prst="rect">
            <a:avLst/>
          </a:prstGeom>
          <a:noFill/>
          <a:ln>
            <a:noFill/>
          </a:ln>
        </p:spPr>
      </p:pic>
      <p:sp>
        <p:nvSpPr>
          <p:cNvPr id="148" name="Google Shape;148;g33279b50480_0_20"/>
          <p:cNvSpPr/>
          <p:nvPr/>
        </p:nvSpPr>
        <p:spPr>
          <a:xfrm>
            <a:off x="1079400" y="3540800"/>
            <a:ext cx="795000" cy="173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33279b50480_0_20"/>
          <p:cNvSpPr/>
          <p:nvPr/>
        </p:nvSpPr>
        <p:spPr>
          <a:xfrm>
            <a:off x="6695675" y="4533125"/>
            <a:ext cx="795000" cy="173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g33279b50480_0_20"/>
          <p:cNvSpPr/>
          <p:nvPr/>
        </p:nvSpPr>
        <p:spPr>
          <a:xfrm>
            <a:off x="4278663" y="1741250"/>
            <a:ext cx="202200" cy="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g33279b50480_0_20"/>
          <p:cNvSpPr/>
          <p:nvPr/>
        </p:nvSpPr>
        <p:spPr>
          <a:xfrm>
            <a:off x="4278650" y="3892000"/>
            <a:ext cx="202200" cy="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33b96b932a3_0_1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57" name="Google Shape;157;g33b96b932a3_0_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8" name="Google Shape;158;g33b96b932a3_0_16"/>
          <p:cNvSpPr txBox="1"/>
          <p:nvPr/>
        </p:nvSpPr>
        <p:spPr>
          <a:xfrm>
            <a:off x="340500" y="1472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i="0" lang="en" sz="2700" u="none" cap="none" strike="noStrike">
                <a:solidFill>
                  <a:srgbClr val="000000"/>
                </a:solidFill>
                <a:latin typeface="Rubik"/>
                <a:ea typeface="Rubik"/>
                <a:cs typeface="Rubik"/>
                <a:sym typeface="Rubik"/>
              </a:rPr>
              <a:t>Importing Dataset to BigQuery</a:t>
            </a:r>
            <a:endParaRPr b="1" i="0" sz="2700" u="none" cap="none" strike="noStrike">
              <a:solidFill>
                <a:srgbClr val="000000"/>
              </a:solidFill>
              <a:latin typeface="Rubik"/>
              <a:ea typeface="Rubik"/>
              <a:cs typeface="Rubik"/>
              <a:sym typeface="Rubik"/>
            </a:endParaRPr>
          </a:p>
        </p:txBody>
      </p:sp>
      <p:pic>
        <p:nvPicPr>
          <p:cNvPr id="159" name="Google Shape;159;g33b96b932a3_0_16"/>
          <p:cNvPicPr preferRelativeResize="0"/>
          <p:nvPr/>
        </p:nvPicPr>
        <p:blipFill>
          <a:blip r:embed="rId5">
            <a:alphaModFix/>
          </a:blip>
          <a:stretch>
            <a:fillRect/>
          </a:stretch>
        </p:blipFill>
        <p:spPr>
          <a:xfrm>
            <a:off x="427175" y="905225"/>
            <a:ext cx="3840481" cy="1075334"/>
          </a:xfrm>
          <a:prstGeom prst="rect">
            <a:avLst/>
          </a:prstGeom>
          <a:noFill/>
          <a:ln>
            <a:noFill/>
          </a:ln>
        </p:spPr>
      </p:pic>
      <p:pic>
        <p:nvPicPr>
          <p:cNvPr id="160" name="Google Shape;160;g33b96b932a3_0_16"/>
          <p:cNvPicPr preferRelativeResize="0"/>
          <p:nvPr/>
        </p:nvPicPr>
        <p:blipFill>
          <a:blip r:embed="rId6">
            <a:alphaModFix/>
          </a:blip>
          <a:stretch>
            <a:fillRect/>
          </a:stretch>
        </p:blipFill>
        <p:spPr>
          <a:xfrm>
            <a:off x="4963026" y="905226"/>
            <a:ext cx="3840481" cy="1920241"/>
          </a:xfrm>
          <a:prstGeom prst="rect">
            <a:avLst/>
          </a:prstGeom>
          <a:noFill/>
          <a:ln>
            <a:noFill/>
          </a:ln>
        </p:spPr>
      </p:pic>
      <p:pic>
        <p:nvPicPr>
          <p:cNvPr id="161" name="Google Shape;161;g33b96b932a3_0_16"/>
          <p:cNvPicPr preferRelativeResize="0"/>
          <p:nvPr/>
        </p:nvPicPr>
        <p:blipFill>
          <a:blip r:embed="rId7">
            <a:alphaModFix/>
          </a:blip>
          <a:stretch>
            <a:fillRect/>
          </a:stretch>
        </p:blipFill>
        <p:spPr>
          <a:xfrm>
            <a:off x="340511" y="2983150"/>
            <a:ext cx="3840481" cy="1920240"/>
          </a:xfrm>
          <a:prstGeom prst="rect">
            <a:avLst/>
          </a:prstGeom>
          <a:noFill/>
          <a:ln>
            <a:noFill/>
          </a:ln>
        </p:spPr>
      </p:pic>
      <p:pic>
        <p:nvPicPr>
          <p:cNvPr id="162" name="Google Shape;162;g33b96b932a3_0_16"/>
          <p:cNvPicPr preferRelativeResize="0"/>
          <p:nvPr/>
        </p:nvPicPr>
        <p:blipFill>
          <a:blip r:embed="rId8">
            <a:alphaModFix/>
          </a:blip>
          <a:stretch>
            <a:fillRect/>
          </a:stretch>
        </p:blipFill>
        <p:spPr>
          <a:xfrm>
            <a:off x="4963027" y="2983151"/>
            <a:ext cx="3840481" cy="1302017"/>
          </a:xfrm>
          <a:prstGeom prst="rect">
            <a:avLst/>
          </a:prstGeom>
          <a:noFill/>
          <a:ln>
            <a:noFill/>
          </a:ln>
        </p:spPr>
      </p:pic>
      <p:sp>
        <p:nvSpPr>
          <p:cNvPr id="163" name="Google Shape;163;g33b96b932a3_0_16"/>
          <p:cNvSpPr/>
          <p:nvPr/>
        </p:nvSpPr>
        <p:spPr>
          <a:xfrm>
            <a:off x="6343350" y="1376375"/>
            <a:ext cx="622500" cy="47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g33b96b932a3_0_16"/>
          <p:cNvSpPr/>
          <p:nvPr/>
        </p:nvSpPr>
        <p:spPr>
          <a:xfrm>
            <a:off x="264500" y="4603825"/>
            <a:ext cx="622500" cy="47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g33b96b932a3_0_16"/>
          <p:cNvSpPr/>
          <p:nvPr/>
        </p:nvSpPr>
        <p:spPr>
          <a:xfrm>
            <a:off x="4470888" y="1826350"/>
            <a:ext cx="202200" cy="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g33b96b932a3_0_16"/>
          <p:cNvSpPr/>
          <p:nvPr/>
        </p:nvSpPr>
        <p:spPr>
          <a:xfrm>
            <a:off x="4470900" y="3904275"/>
            <a:ext cx="202200" cy="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